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10"/>
  </p:notesMasterIdLst>
  <p:handoutMasterIdLst>
    <p:handoutMasterId r:id="rId11"/>
  </p:handoutMasterIdLst>
  <p:sldIdLst>
    <p:sldId id="256" r:id="rId2"/>
    <p:sldId id="274" r:id="rId3"/>
    <p:sldId id="283" r:id="rId4"/>
    <p:sldId id="284" r:id="rId5"/>
    <p:sldId id="286" r:id="rId6"/>
    <p:sldId id="288" r:id="rId7"/>
    <p:sldId id="287" r:id="rId8"/>
    <p:sldId id="27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721" autoAdjust="0"/>
    <p:restoredTop sz="94660"/>
  </p:normalViewPr>
  <p:slideViewPr>
    <p:cSldViewPr>
      <p:cViewPr varScale="1">
        <p:scale>
          <a:sx n="74" d="100"/>
          <a:sy n="74" d="100"/>
        </p:scale>
        <p:origin x="1380"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58C01E9-88E6-427A-B350-04E5C87BF796}" type="datetimeFigureOut">
              <a:rPr lang="en-US" smtClean="0"/>
              <a:t>4/29/2018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BBF9F4B-F38B-4B67-833C-E1BA566CF32C}" type="slidenum">
              <a:rPr lang="en-US" smtClean="0"/>
              <a:t>‹#›</a:t>
            </a:fld>
            <a:endParaRPr lang="en-US"/>
          </a:p>
        </p:txBody>
      </p:sp>
    </p:spTree>
    <p:extLst>
      <p:ext uri="{BB962C8B-B14F-4D97-AF65-F5344CB8AC3E}">
        <p14:creationId xmlns:p14="http://schemas.microsoft.com/office/powerpoint/2010/main" val="28313739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724878-9B84-42CC-BE62-A374A6453AEC}" type="datetimeFigureOut">
              <a:rPr lang="en-US" smtClean="0"/>
              <a:t>4/29/2018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003F77-0C86-47E3-B951-D2A529680408}" type="slidenum">
              <a:rPr lang="en-US" smtClean="0"/>
              <a:t>‹#›</a:t>
            </a:fld>
            <a:endParaRPr lang="en-US"/>
          </a:p>
        </p:txBody>
      </p:sp>
    </p:spTree>
    <p:extLst>
      <p:ext uri="{BB962C8B-B14F-4D97-AF65-F5344CB8AC3E}">
        <p14:creationId xmlns:p14="http://schemas.microsoft.com/office/powerpoint/2010/main" val="2539607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0003F77-0C86-47E3-B951-D2A529680408}" type="slidenum">
              <a:rPr lang="en-US" smtClean="0"/>
              <a:t>2</a:t>
            </a:fld>
            <a:endParaRPr lang="en-US"/>
          </a:p>
        </p:txBody>
      </p:sp>
    </p:spTree>
    <p:extLst>
      <p:ext uri="{BB962C8B-B14F-4D97-AF65-F5344CB8AC3E}">
        <p14:creationId xmlns:p14="http://schemas.microsoft.com/office/powerpoint/2010/main" val="27504484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3941870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B5614-A9F3-4279-A987-A63060FB5A71}" type="datetimeFigureOut">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1098842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1170582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1937358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2073158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32483000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203407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12968891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70425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36979487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532439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F9B5614-A9F3-4279-A987-A63060FB5A71}" type="datetimeFigureOut">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238731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F9B5614-A9F3-4279-A987-A63060FB5A71}" type="datetimeFigureOut">
              <a:rPr lang="en-US" smtClean="0"/>
              <a:t>4/29/2018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4747121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274607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1680313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9F9B5614-A9F3-4279-A987-A63060FB5A71}" type="datetimeFigureOut">
              <a:rPr lang="en-US" smtClean="0"/>
              <a:t>4/29/2018</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316389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9B5614-A9F3-4279-A987-A63060FB5A71}" type="datetimeFigureOut">
              <a:rPr lang="en-US" smtClean="0"/>
              <a:t>4/29/2018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0862E3-5EB2-44D4-A9DD-7E74047E8EE4}" type="slidenum">
              <a:rPr lang="en-US" smtClean="0"/>
              <a:t>‹#›</a:t>
            </a:fld>
            <a:endParaRPr lang="en-US"/>
          </a:p>
        </p:txBody>
      </p:sp>
    </p:spTree>
    <p:extLst>
      <p:ext uri="{BB962C8B-B14F-4D97-AF65-F5344CB8AC3E}">
        <p14:creationId xmlns:p14="http://schemas.microsoft.com/office/powerpoint/2010/main" val="6183173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F9B5614-A9F3-4279-A987-A63060FB5A71}" type="datetimeFigureOut">
              <a:rPr lang="en-US" smtClean="0"/>
              <a:t>4/29/2018</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7E0862E3-5EB2-44D4-A9DD-7E74047E8EE4}" type="slidenum">
              <a:rPr lang="en-US" smtClean="0"/>
              <a:t>‹#›</a:t>
            </a:fld>
            <a:endParaRPr lang="en-US"/>
          </a:p>
        </p:txBody>
      </p:sp>
    </p:spTree>
    <p:extLst>
      <p:ext uri="{BB962C8B-B14F-4D97-AF65-F5344CB8AC3E}">
        <p14:creationId xmlns:p14="http://schemas.microsoft.com/office/powerpoint/2010/main" val="3989971666"/>
      </p:ext>
    </p:extLst>
  </p:cSld>
  <p:clrMap bg1="dk1" tx1="lt1" bg2="dk2" tx2="lt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35"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3448051"/>
          </a:xfrm>
          <a:ln>
            <a:solidFill>
              <a:schemeClr val="tx1">
                <a:lumMod val="95000"/>
                <a:lumOff val="5000"/>
              </a:schemeClr>
            </a:solidFill>
          </a:ln>
        </p:spPr>
        <p:txBody>
          <a:bodyPr>
            <a:normAutofit fontScale="90000"/>
          </a:bodyPr>
          <a:lstStyle/>
          <a:p>
            <a:pPr algn="ctr"/>
            <a:r>
              <a:rPr lang="en-US" sz="3600" b="1" smtClean="0">
                <a:ln>
                  <a:solidFill>
                    <a:schemeClr val="tx1">
                      <a:lumMod val="95000"/>
                      <a:lumOff val="5000"/>
                    </a:schemeClr>
                  </a:solidFill>
                </a:ln>
                <a:solidFill>
                  <a:schemeClr val="tx1">
                    <a:lumMod val="95000"/>
                    <a:lumOff val="5000"/>
                  </a:schemeClr>
                </a:solidFill>
                <a:latin typeface="Candara" pitchFamily="34" charset="0"/>
              </a:rPr>
              <a:t/>
            </a:r>
            <a:br>
              <a:rPr lang="en-US" sz="3600" b="1" smtClean="0">
                <a:ln>
                  <a:solidFill>
                    <a:schemeClr val="tx1">
                      <a:lumMod val="95000"/>
                      <a:lumOff val="5000"/>
                    </a:schemeClr>
                  </a:solidFill>
                </a:ln>
                <a:solidFill>
                  <a:schemeClr val="tx1">
                    <a:lumMod val="95000"/>
                    <a:lumOff val="5000"/>
                  </a:schemeClr>
                </a:solidFill>
                <a:latin typeface="Candara" pitchFamily="34" charset="0"/>
              </a:rPr>
            </a:br>
            <a:r>
              <a:rPr lang="en-US" sz="3600" b="1">
                <a:ln>
                  <a:solidFill>
                    <a:schemeClr val="tx1">
                      <a:lumMod val="95000"/>
                      <a:lumOff val="5000"/>
                    </a:schemeClr>
                  </a:solidFill>
                </a:ln>
                <a:solidFill>
                  <a:schemeClr val="tx1">
                    <a:lumMod val="95000"/>
                    <a:lumOff val="5000"/>
                  </a:schemeClr>
                </a:solidFill>
                <a:latin typeface="Candara" pitchFamily="34" charset="0"/>
              </a:rPr>
              <a:t/>
            </a:r>
            <a:br>
              <a:rPr lang="en-US" sz="3600" b="1">
                <a:ln>
                  <a:solidFill>
                    <a:schemeClr val="tx1">
                      <a:lumMod val="95000"/>
                      <a:lumOff val="5000"/>
                    </a:schemeClr>
                  </a:solidFill>
                </a:ln>
                <a:solidFill>
                  <a:schemeClr val="tx1">
                    <a:lumMod val="95000"/>
                    <a:lumOff val="5000"/>
                  </a:schemeClr>
                </a:solidFill>
                <a:latin typeface="Candara" pitchFamily="34" charset="0"/>
              </a:rPr>
            </a:br>
            <a:r>
              <a:rPr lang="en-US" sz="3600" b="1" smtClean="0">
                <a:ln>
                  <a:solidFill>
                    <a:schemeClr val="tx1">
                      <a:lumMod val="95000"/>
                      <a:lumOff val="5000"/>
                    </a:schemeClr>
                  </a:solidFill>
                </a:ln>
                <a:solidFill>
                  <a:schemeClr val="tx1">
                    <a:lumMod val="95000"/>
                    <a:lumOff val="5000"/>
                  </a:schemeClr>
                </a:solidFill>
                <a:latin typeface="Candara" pitchFamily="34" charset="0"/>
              </a:rPr>
              <a:t/>
            </a:r>
            <a:br>
              <a:rPr lang="en-US" sz="3600" b="1" smtClean="0">
                <a:ln>
                  <a:solidFill>
                    <a:schemeClr val="tx1">
                      <a:lumMod val="95000"/>
                      <a:lumOff val="5000"/>
                    </a:schemeClr>
                  </a:solidFill>
                </a:ln>
                <a:solidFill>
                  <a:schemeClr val="tx1">
                    <a:lumMod val="95000"/>
                    <a:lumOff val="5000"/>
                  </a:schemeClr>
                </a:solidFill>
                <a:latin typeface="Candara" pitchFamily="34" charset="0"/>
              </a:rPr>
            </a:br>
            <a:r>
              <a:rPr lang="en-US" sz="3600" b="1" smtClean="0">
                <a:ln>
                  <a:solidFill>
                    <a:schemeClr val="tx1">
                      <a:lumMod val="95000"/>
                      <a:lumOff val="5000"/>
                    </a:schemeClr>
                  </a:solidFill>
                </a:ln>
                <a:solidFill>
                  <a:schemeClr val="tx1">
                    <a:lumMod val="95000"/>
                    <a:lumOff val="5000"/>
                  </a:schemeClr>
                </a:solidFill>
                <a:latin typeface="Candara" pitchFamily="34" charset="0"/>
              </a:rPr>
              <a:t/>
            </a:r>
            <a:br>
              <a:rPr lang="en-US" sz="3600" b="1" smtClean="0">
                <a:ln>
                  <a:solidFill>
                    <a:schemeClr val="tx1">
                      <a:lumMod val="95000"/>
                      <a:lumOff val="5000"/>
                    </a:schemeClr>
                  </a:solidFill>
                </a:ln>
                <a:solidFill>
                  <a:schemeClr val="tx1">
                    <a:lumMod val="95000"/>
                    <a:lumOff val="5000"/>
                  </a:schemeClr>
                </a:solidFill>
                <a:latin typeface="Candara" pitchFamily="34" charset="0"/>
              </a:rPr>
            </a:br>
            <a:r>
              <a:rPr lang="en-US" sz="3600" b="1">
                <a:ln>
                  <a:solidFill>
                    <a:schemeClr val="tx1">
                      <a:lumMod val="95000"/>
                      <a:lumOff val="5000"/>
                    </a:schemeClr>
                  </a:solidFill>
                </a:ln>
                <a:solidFill>
                  <a:schemeClr val="tx1">
                    <a:lumMod val="95000"/>
                    <a:lumOff val="5000"/>
                  </a:schemeClr>
                </a:solidFill>
                <a:latin typeface="Candara" pitchFamily="34" charset="0"/>
              </a:rPr>
              <a:t/>
            </a:r>
            <a:br>
              <a:rPr lang="en-US" sz="3600" b="1">
                <a:ln>
                  <a:solidFill>
                    <a:schemeClr val="tx1">
                      <a:lumMod val="95000"/>
                      <a:lumOff val="5000"/>
                    </a:schemeClr>
                  </a:solidFill>
                </a:ln>
                <a:solidFill>
                  <a:schemeClr val="tx1">
                    <a:lumMod val="95000"/>
                    <a:lumOff val="5000"/>
                  </a:schemeClr>
                </a:solidFill>
                <a:latin typeface="Candara" pitchFamily="34" charset="0"/>
              </a:rPr>
            </a:br>
            <a:r>
              <a:rPr lang="en-US" sz="3600" b="1" smtClean="0">
                <a:ln>
                  <a:solidFill>
                    <a:schemeClr val="tx1">
                      <a:lumMod val="95000"/>
                      <a:lumOff val="5000"/>
                    </a:schemeClr>
                  </a:solidFill>
                </a:ln>
                <a:solidFill>
                  <a:schemeClr val="tx1">
                    <a:lumMod val="95000"/>
                    <a:lumOff val="5000"/>
                  </a:schemeClr>
                </a:solidFill>
                <a:latin typeface="Candara" pitchFamily="34" charset="0"/>
              </a:rPr>
              <a:t/>
            </a:r>
            <a:br>
              <a:rPr lang="en-US" sz="3600" b="1" smtClean="0">
                <a:ln>
                  <a:solidFill>
                    <a:schemeClr val="tx1">
                      <a:lumMod val="95000"/>
                      <a:lumOff val="5000"/>
                    </a:schemeClr>
                  </a:solidFill>
                </a:ln>
                <a:solidFill>
                  <a:schemeClr val="tx1">
                    <a:lumMod val="95000"/>
                    <a:lumOff val="5000"/>
                  </a:schemeClr>
                </a:solidFill>
                <a:latin typeface="Candara" pitchFamily="34" charset="0"/>
              </a:rPr>
            </a:br>
            <a:r>
              <a:rPr lang="en-US" sz="3600" b="1">
                <a:ln>
                  <a:solidFill>
                    <a:schemeClr val="tx1">
                      <a:lumMod val="95000"/>
                      <a:lumOff val="5000"/>
                    </a:schemeClr>
                  </a:solidFill>
                </a:ln>
                <a:solidFill>
                  <a:schemeClr val="tx1">
                    <a:lumMod val="95000"/>
                    <a:lumOff val="5000"/>
                  </a:schemeClr>
                </a:solidFill>
                <a:latin typeface="Candara" pitchFamily="34" charset="0"/>
              </a:rPr>
              <a:t/>
            </a:r>
            <a:br>
              <a:rPr lang="en-US" sz="3600" b="1">
                <a:ln>
                  <a:solidFill>
                    <a:schemeClr val="tx1">
                      <a:lumMod val="95000"/>
                      <a:lumOff val="5000"/>
                    </a:schemeClr>
                  </a:solidFill>
                </a:ln>
                <a:solidFill>
                  <a:schemeClr val="tx1">
                    <a:lumMod val="95000"/>
                    <a:lumOff val="5000"/>
                  </a:schemeClr>
                </a:solidFill>
                <a:latin typeface="Candara" pitchFamily="34" charset="0"/>
              </a:rPr>
            </a:br>
            <a:r>
              <a:rPr lang="en-US" sz="3600" b="1" smtClean="0">
                <a:ln>
                  <a:solidFill>
                    <a:schemeClr val="tx1">
                      <a:lumMod val="95000"/>
                      <a:lumOff val="5000"/>
                    </a:schemeClr>
                  </a:solidFill>
                </a:ln>
                <a:solidFill>
                  <a:schemeClr val="tx1">
                    <a:lumMod val="95000"/>
                    <a:lumOff val="5000"/>
                  </a:schemeClr>
                </a:solidFill>
                <a:latin typeface="Candara" pitchFamily="34" charset="0"/>
              </a:rPr>
              <a:t/>
            </a:r>
            <a:br>
              <a:rPr lang="en-US" sz="3600" b="1" smtClean="0">
                <a:ln>
                  <a:solidFill>
                    <a:schemeClr val="tx1">
                      <a:lumMod val="95000"/>
                      <a:lumOff val="5000"/>
                    </a:schemeClr>
                  </a:solidFill>
                </a:ln>
                <a:solidFill>
                  <a:schemeClr val="tx1">
                    <a:lumMod val="95000"/>
                    <a:lumOff val="5000"/>
                  </a:schemeClr>
                </a:solidFill>
                <a:latin typeface="Candara" pitchFamily="34" charset="0"/>
              </a:rPr>
            </a:br>
            <a:r>
              <a:rPr lang="en-US" sz="3600" b="1">
                <a:ln>
                  <a:solidFill>
                    <a:schemeClr val="tx1">
                      <a:lumMod val="95000"/>
                      <a:lumOff val="5000"/>
                    </a:schemeClr>
                  </a:solidFill>
                </a:ln>
                <a:solidFill>
                  <a:schemeClr val="tx1">
                    <a:lumMod val="95000"/>
                    <a:lumOff val="5000"/>
                  </a:schemeClr>
                </a:solidFill>
                <a:latin typeface="Candara" pitchFamily="34" charset="0"/>
              </a:rPr>
              <a:t/>
            </a:r>
            <a:br>
              <a:rPr lang="en-US" sz="3600" b="1">
                <a:ln>
                  <a:solidFill>
                    <a:schemeClr val="tx1">
                      <a:lumMod val="95000"/>
                      <a:lumOff val="5000"/>
                    </a:schemeClr>
                  </a:solidFill>
                </a:ln>
                <a:solidFill>
                  <a:schemeClr val="tx1">
                    <a:lumMod val="95000"/>
                    <a:lumOff val="5000"/>
                  </a:schemeClr>
                </a:solidFill>
                <a:latin typeface="Candara" pitchFamily="34" charset="0"/>
              </a:rPr>
            </a:br>
            <a:r>
              <a:rPr lang="en-US" sz="4400" b="1" smtClean="0">
                <a:ln>
                  <a:solidFill>
                    <a:schemeClr val="tx1">
                      <a:lumMod val="95000"/>
                      <a:lumOff val="5000"/>
                    </a:schemeClr>
                  </a:solidFill>
                </a:ln>
                <a:solidFill>
                  <a:schemeClr val="tx1">
                    <a:lumMod val="95000"/>
                    <a:lumOff val="5000"/>
                  </a:schemeClr>
                </a:solidFill>
                <a:latin typeface="Candara" pitchFamily="34" charset="0"/>
              </a:rPr>
              <a:t>Strategi </a:t>
            </a:r>
            <a:r>
              <a:rPr lang="en-US" sz="4400" b="1">
                <a:ln>
                  <a:solidFill>
                    <a:schemeClr val="tx1">
                      <a:lumMod val="95000"/>
                      <a:lumOff val="5000"/>
                    </a:schemeClr>
                  </a:solidFill>
                </a:ln>
                <a:solidFill>
                  <a:schemeClr val="tx1">
                    <a:lumMod val="95000"/>
                    <a:lumOff val="5000"/>
                  </a:schemeClr>
                </a:solidFill>
                <a:latin typeface="Candara" pitchFamily="34" charset="0"/>
              </a:rPr>
              <a:t>Meningkatkan Kompetensi Menulis Pustakawan Melalui Peran Serta dalam Call For Paper</a:t>
            </a:r>
            <a:r>
              <a:rPr lang="en-US" sz="3600" b="1">
                <a:ln>
                  <a:solidFill>
                    <a:schemeClr val="tx1">
                      <a:lumMod val="95000"/>
                      <a:lumOff val="5000"/>
                    </a:schemeClr>
                  </a:solidFill>
                </a:ln>
                <a:solidFill>
                  <a:schemeClr val="tx1">
                    <a:lumMod val="95000"/>
                    <a:lumOff val="5000"/>
                  </a:schemeClr>
                </a:solidFill>
                <a:latin typeface="Candara" pitchFamily="34" charset="0"/>
              </a:rPr>
              <a:t>: </a:t>
            </a:r>
            <a:r>
              <a:rPr lang="en-US" sz="3600" b="1">
                <a:ln>
                  <a:solidFill>
                    <a:schemeClr val="tx1">
                      <a:lumMod val="95000"/>
                      <a:lumOff val="5000"/>
                    </a:schemeClr>
                  </a:solidFill>
                </a:ln>
                <a:solidFill>
                  <a:schemeClr val="tx1">
                    <a:lumMod val="95000"/>
                    <a:lumOff val="5000"/>
                  </a:schemeClr>
                </a:solidFill>
                <a:latin typeface="Candara" pitchFamily="34" charset="0"/>
              </a:rPr>
              <a:t>studi </a:t>
            </a:r>
            <a:r>
              <a:rPr lang="en-US" sz="3600" b="1" smtClean="0">
                <a:ln>
                  <a:solidFill>
                    <a:schemeClr val="tx1">
                      <a:lumMod val="95000"/>
                      <a:lumOff val="5000"/>
                    </a:schemeClr>
                  </a:solidFill>
                </a:ln>
                <a:solidFill>
                  <a:schemeClr val="tx1">
                    <a:lumMod val="95000"/>
                    <a:lumOff val="5000"/>
                  </a:schemeClr>
                </a:solidFill>
                <a:latin typeface="Candara" pitchFamily="34" charset="0"/>
              </a:rPr>
              <a:t>kasus</a:t>
            </a:r>
            <a:endParaRPr lang="en-US" b="1">
              <a:ln>
                <a:solidFill>
                  <a:schemeClr val="tx1">
                    <a:lumMod val="95000"/>
                    <a:lumOff val="5000"/>
                  </a:schemeClr>
                </a:solidFill>
              </a:ln>
              <a:solidFill>
                <a:schemeClr val="tx1">
                  <a:lumMod val="95000"/>
                  <a:lumOff val="5000"/>
                </a:schemeClr>
              </a:solidFill>
              <a:latin typeface="Candara" pitchFamily="34" charset="0"/>
            </a:endParaRPr>
          </a:p>
        </p:txBody>
      </p:sp>
      <p:sp>
        <p:nvSpPr>
          <p:cNvPr id="3" name="Subtitle 2"/>
          <p:cNvSpPr>
            <a:spLocks noGrp="1"/>
          </p:cNvSpPr>
          <p:nvPr>
            <p:ph type="subTitle" idx="1"/>
          </p:nvPr>
        </p:nvSpPr>
        <p:spPr>
          <a:xfrm>
            <a:off x="1295400" y="4953000"/>
            <a:ext cx="7429500" cy="1463040"/>
          </a:xfrm>
        </p:spPr>
        <p:txBody>
          <a:bodyPr>
            <a:normAutofit lnSpcReduction="10000"/>
          </a:bodyPr>
          <a:lstStyle/>
          <a:p>
            <a:pPr algn="r"/>
            <a:r>
              <a:rPr lang="en-US" sz="2800" b="1" cap="none" smtClean="0">
                <a:ln>
                  <a:solidFill>
                    <a:schemeClr val="tx1">
                      <a:lumMod val="95000"/>
                      <a:lumOff val="5000"/>
                    </a:schemeClr>
                  </a:solidFill>
                </a:ln>
                <a:solidFill>
                  <a:schemeClr val="tx1">
                    <a:lumMod val="95000"/>
                    <a:lumOff val="5000"/>
                  </a:schemeClr>
                </a:solidFill>
                <a:latin typeface="Candara" pitchFamily="34" charset="0"/>
              </a:rPr>
              <a:t>Tri Hardiningtyas</a:t>
            </a:r>
            <a:br>
              <a:rPr lang="en-US" sz="2800" b="1" cap="none" smtClean="0">
                <a:ln>
                  <a:solidFill>
                    <a:schemeClr val="tx1">
                      <a:lumMod val="95000"/>
                      <a:lumOff val="5000"/>
                    </a:schemeClr>
                  </a:solidFill>
                </a:ln>
                <a:solidFill>
                  <a:schemeClr val="tx1">
                    <a:lumMod val="95000"/>
                    <a:lumOff val="5000"/>
                  </a:schemeClr>
                </a:solidFill>
                <a:latin typeface="Candara" pitchFamily="34" charset="0"/>
              </a:rPr>
            </a:br>
            <a:r>
              <a:rPr lang="en-US" sz="2800" b="1" cap="none" smtClean="0">
                <a:ln>
                  <a:solidFill>
                    <a:schemeClr val="tx1">
                      <a:lumMod val="95000"/>
                      <a:lumOff val="5000"/>
                    </a:schemeClr>
                  </a:solidFill>
                </a:ln>
                <a:solidFill>
                  <a:schemeClr val="tx1">
                    <a:lumMod val="95000"/>
                    <a:lumOff val="5000"/>
                  </a:schemeClr>
                </a:solidFill>
                <a:latin typeface="Candara" pitchFamily="34" charset="0"/>
              </a:rPr>
              <a:t>Universitas Sebelas Maret Surakarta</a:t>
            </a:r>
            <a:endParaRPr lang="en-US" sz="2800" b="1" cap="none" smtClean="0">
              <a:solidFill>
                <a:schemeClr val="tx1"/>
              </a:solidFill>
              <a:latin typeface="Anna" pitchFamily="2" charset="0"/>
            </a:endParaRPr>
          </a:p>
          <a:p>
            <a:pPr algn="r"/>
            <a:r>
              <a:rPr lang="en-US" sz="2800" b="1" cap="none" smtClean="0">
                <a:solidFill>
                  <a:schemeClr val="tx1"/>
                </a:solidFill>
                <a:latin typeface="Anna" pitchFamily="2" charset="0"/>
              </a:rPr>
              <a:t>Senin, 30 April 2018</a:t>
            </a:r>
            <a:endParaRPr lang="en-US" sz="2800" b="1" cap="none" dirty="0" smtClean="0">
              <a:solidFill>
                <a:schemeClr val="tx1"/>
              </a:solidFill>
              <a:latin typeface="Anna" pitchFamily="2" charset="0"/>
            </a:endParaRPr>
          </a:p>
        </p:txBody>
      </p:sp>
    </p:spTree>
    <p:extLst>
      <p:ext uri="{BB962C8B-B14F-4D97-AF65-F5344CB8AC3E}">
        <p14:creationId xmlns:p14="http://schemas.microsoft.com/office/powerpoint/2010/main" val="3996474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609600"/>
          </a:xfrm>
        </p:spPr>
        <p:txBody>
          <a:bodyPr>
            <a:normAutofit fontScale="90000"/>
          </a:bodyPr>
          <a:lstStyle/>
          <a:p>
            <a:pPr marL="342900" lvl="0" indent="-342900" algn="ctr">
              <a:spcBef>
                <a:spcPts val="1000"/>
              </a:spcBef>
            </a:pPr>
            <a:r>
              <a:rPr lang="en-US" sz="4000" smtClean="0">
                <a:ln>
                  <a:solidFill>
                    <a:prstClr val="black">
                      <a:lumMod val="95000"/>
                      <a:lumOff val="5000"/>
                    </a:prstClr>
                  </a:solidFill>
                </a:ln>
                <a:solidFill>
                  <a:prstClr val="black"/>
                </a:solidFill>
                <a:latin typeface="Tahoma"/>
              </a:rPr>
              <a:t>ABSTRAK</a:t>
            </a:r>
            <a:r>
              <a:rPr lang="en-US" sz="3200" i="1">
                <a:ln>
                  <a:solidFill>
                    <a:prstClr val="black">
                      <a:lumMod val="95000"/>
                      <a:lumOff val="5000"/>
                    </a:prstClr>
                  </a:solidFill>
                </a:ln>
                <a:solidFill>
                  <a:prstClr val="black"/>
                </a:solidFill>
                <a:latin typeface="Tahoma"/>
              </a:rPr>
              <a:t/>
            </a:r>
            <a:br>
              <a:rPr lang="en-US" sz="3200" i="1">
                <a:ln>
                  <a:solidFill>
                    <a:prstClr val="black">
                      <a:lumMod val="95000"/>
                      <a:lumOff val="5000"/>
                    </a:prstClr>
                  </a:solidFill>
                </a:ln>
                <a:solidFill>
                  <a:prstClr val="black"/>
                </a:solidFill>
                <a:latin typeface="Tahoma"/>
              </a:rPr>
            </a:br>
            <a:endParaRPr lang="en-US"/>
          </a:p>
        </p:txBody>
      </p:sp>
      <p:sp>
        <p:nvSpPr>
          <p:cNvPr id="3" name="Content Placeholder 2"/>
          <p:cNvSpPr>
            <a:spLocks noGrp="1"/>
          </p:cNvSpPr>
          <p:nvPr>
            <p:ph idx="1"/>
          </p:nvPr>
        </p:nvSpPr>
        <p:spPr>
          <a:xfrm>
            <a:off x="609598" y="1524000"/>
            <a:ext cx="7467601" cy="4517363"/>
          </a:xfrm>
        </p:spPr>
        <p:txBody>
          <a:bodyPr>
            <a:normAutofit lnSpcReduction="10000"/>
          </a:bodyPr>
          <a:lstStyle/>
          <a:p>
            <a:r>
              <a:rPr lang="en-US" sz="2200"/>
              <a:t>Paparan ini menggambarkan bagaimana keikutsertaan dalam call for paper dapat mengasah keterampilan menulis pustakawan sekaligus sebagai ajang kompetisi meningkatkan branding pustakawan penulis maupun branding perpustakaan. Call for paper dapat membentuk pustakawan menjadi sosok yang berkompeten dalam bidang menulis maupun public speaking. Peran serta dalam call for paper berarti menampilkan diri sebagai profesi seorang pustakawan yang berkompeten. Hal ini dikarenakan harus menulis, kemudian menyampaikan presentasi atas naskah yang dibuat. </a:t>
            </a:r>
            <a:endParaRPr lang="en-US"/>
          </a:p>
        </p:txBody>
      </p:sp>
    </p:spTree>
    <p:extLst>
      <p:ext uri="{BB962C8B-B14F-4D97-AF65-F5344CB8AC3E}">
        <p14:creationId xmlns:p14="http://schemas.microsoft.com/office/powerpoint/2010/main" val="24330603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09600"/>
            <a:ext cx="6347713" cy="838200"/>
          </a:xfrm>
        </p:spPr>
        <p:txBody>
          <a:bodyPr/>
          <a:lstStyle/>
          <a:p>
            <a:pPr algn="ctr"/>
            <a:r>
              <a:rPr lang="en-US" b="1" smtClean="0">
                <a:solidFill>
                  <a:schemeClr val="tx1"/>
                </a:solidFill>
              </a:rPr>
              <a:t>PERMASALAHAN</a:t>
            </a:r>
            <a:endParaRPr lang="en-US" b="1" dirty="0">
              <a:solidFill>
                <a:schemeClr val="tx1"/>
              </a:solidFill>
            </a:endParaRPr>
          </a:p>
        </p:txBody>
      </p:sp>
      <p:sp>
        <p:nvSpPr>
          <p:cNvPr id="3" name="Content Placeholder 2"/>
          <p:cNvSpPr>
            <a:spLocks noGrp="1"/>
          </p:cNvSpPr>
          <p:nvPr>
            <p:ph idx="1"/>
          </p:nvPr>
        </p:nvSpPr>
        <p:spPr>
          <a:xfrm>
            <a:off x="609598" y="1447800"/>
            <a:ext cx="7696201" cy="4876800"/>
          </a:xfrm>
        </p:spPr>
        <p:txBody>
          <a:bodyPr>
            <a:normAutofit fontScale="92500" lnSpcReduction="10000"/>
          </a:bodyPr>
          <a:lstStyle/>
          <a:p>
            <a:r>
              <a:rPr lang="en-US" sz="2400"/>
              <a:t>paparan ini bermaksud mengupas sedikit bagaimana seorang profesional pustakawan membuat strategi untuk dapat mengasah keterampilan menulis dengan mengikuti ajang kompetisi peran serta dalam call for </a:t>
            </a:r>
            <a:r>
              <a:rPr lang="en-US" sz="2400"/>
              <a:t>paper</a:t>
            </a:r>
            <a:r>
              <a:rPr lang="en-US" sz="2400" smtClean="0"/>
              <a:t>.</a:t>
            </a:r>
          </a:p>
          <a:p>
            <a:r>
              <a:rPr lang="en-US" sz="2400" smtClean="0"/>
              <a:t>Tujuan </a:t>
            </a:r>
            <a:r>
              <a:rPr lang="en-US" sz="2400"/>
              <a:t>pemaparan ini yaitu </a:t>
            </a:r>
            <a:r>
              <a:rPr lang="en-US" sz="2400"/>
              <a:t>tujuan mengajak para pustakawan untuk aktif dalam kepesertaan sebagai pemakalah dalam rangka membangun branding sebagai pustakawan penulis, mempromosikan perpustakaan yang dikelola melalui makalah yang disampaikan, sebagai ajang mengasah keterampilan pustakawan dalam menulis makalah, juga membangun kompetensi pustakawan di bidang olah kata melalui public speaking..</a:t>
            </a:r>
            <a:endParaRPr lang="en-US" sz="2400"/>
          </a:p>
          <a:p>
            <a:endParaRPr lang="en-US"/>
          </a:p>
        </p:txBody>
      </p:sp>
    </p:spTree>
    <p:extLst>
      <p:ext uri="{BB962C8B-B14F-4D97-AF65-F5344CB8AC3E}">
        <p14:creationId xmlns:p14="http://schemas.microsoft.com/office/powerpoint/2010/main" val="638177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28600"/>
            <a:ext cx="7696200" cy="533400"/>
          </a:xfrm>
        </p:spPr>
        <p:txBody>
          <a:bodyPr/>
          <a:lstStyle/>
          <a:p>
            <a:pPr algn="ctr"/>
            <a:r>
              <a:rPr lang="en-US" sz="3200">
                <a:solidFill>
                  <a:schemeClr val="tx1"/>
                </a:solidFill>
              </a:rPr>
              <a:t>TINJAUAN PUSTAKA</a:t>
            </a:r>
          </a:p>
        </p:txBody>
      </p:sp>
      <p:sp>
        <p:nvSpPr>
          <p:cNvPr id="3" name="Content Placeholder 2"/>
          <p:cNvSpPr>
            <a:spLocks noGrp="1"/>
          </p:cNvSpPr>
          <p:nvPr>
            <p:ph idx="1"/>
          </p:nvPr>
        </p:nvSpPr>
        <p:spPr>
          <a:xfrm>
            <a:off x="381000" y="762000"/>
            <a:ext cx="8305800" cy="5791200"/>
          </a:xfrm>
        </p:spPr>
        <p:txBody>
          <a:bodyPr>
            <a:normAutofit fontScale="25000" lnSpcReduction="20000"/>
          </a:bodyPr>
          <a:lstStyle/>
          <a:p>
            <a:pPr marL="0" indent="0">
              <a:spcBef>
                <a:spcPts val="600"/>
              </a:spcBef>
              <a:buNone/>
            </a:pPr>
            <a:r>
              <a:rPr lang="en-US" sz="8800" smtClean="0">
                <a:latin typeface="Arial" panose="020B0604020202020204" pitchFamily="34" charset="0"/>
                <a:cs typeface="Arial" panose="020B0604020202020204" pitchFamily="34" charset="0"/>
              </a:rPr>
              <a:t>Pustakawan</a:t>
            </a:r>
            <a:endParaRPr lang="en-US" sz="8800">
              <a:latin typeface="Arial" panose="020B0604020202020204" pitchFamily="34" charset="0"/>
              <a:cs typeface="Arial" panose="020B0604020202020204" pitchFamily="34" charset="0"/>
            </a:endParaRPr>
          </a:p>
          <a:p>
            <a:pPr>
              <a:spcBef>
                <a:spcPts val="600"/>
              </a:spcBef>
            </a:pPr>
            <a:r>
              <a:rPr lang="en-US" sz="8800">
                <a:latin typeface="Arial" panose="020B0604020202020204" pitchFamily="34" charset="0"/>
                <a:cs typeface="Arial" panose="020B0604020202020204" pitchFamily="34" charset="0"/>
              </a:rPr>
              <a:t>Seseorang yang memiliki kompetensi yang diperoleh melalui pendidikan dan/atau pelatihan kepustakawanan, serta mempunyai tugas dan tanggung jawab untuk melaksanakan pengelolaan dan pelayanan perpustakaan </a:t>
            </a:r>
            <a:r>
              <a:rPr lang="en-US" sz="8800" smtClean="0">
                <a:latin typeface="Arial" panose="020B0604020202020204" pitchFamily="34" charset="0"/>
                <a:cs typeface="Arial" panose="020B0604020202020204" pitchFamily="34" charset="0"/>
              </a:rPr>
              <a:t>(</a:t>
            </a:r>
            <a:r>
              <a:rPr lang="en-US" sz="8800">
                <a:latin typeface="Arial" panose="020B0604020202020204" pitchFamily="34" charset="0"/>
                <a:cs typeface="Arial" panose="020B0604020202020204" pitchFamily="34" charset="0"/>
              </a:rPr>
              <a:t>Undang-Undang Nomor 43 Tahun 2007 tentang Perpustakaan). </a:t>
            </a:r>
            <a:endParaRPr lang="en-US" sz="8800" smtClean="0">
              <a:latin typeface="Arial" panose="020B0604020202020204" pitchFamily="34" charset="0"/>
              <a:cs typeface="Arial" panose="020B0604020202020204" pitchFamily="34" charset="0"/>
            </a:endParaRPr>
          </a:p>
          <a:p>
            <a:pPr>
              <a:spcBef>
                <a:spcPts val="600"/>
              </a:spcBef>
            </a:pPr>
            <a:r>
              <a:rPr lang="en-US" sz="8800" smtClean="0">
                <a:latin typeface="Arial" panose="020B0604020202020204" pitchFamily="34" charset="0"/>
                <a:cs typeface="Arial" panose="020B0604020202020204" pitchFamily="34" charset="0"/>
              </a:rPr>
              <a:t>Kamus </a:t>
            </a:r>
            <a:r>
              <a:rPr lang="en-US" sz="8800">
                <a:latin typeface="Arial" panose="020B0604020202020204" pitchFamily="34" charset="0"/>
                <a:cs typeface="Arial" panose="020B0604020202020204" pitchFamily="34" charset="0"/>
              </a:rPr>
              <a:t>Besar Bahasa Indonesia (2013:1122) mengungkapkan bahwa pustakawan yaitu seseorang yang bertugas di perpustakaan; ahli di bidang perpustakaan</a:t>
            </a:r>
            <a:r>
              <a:rPr lang="en-US" sz="8800">
                <a:latin typeface="Arial" panose="020B0604020202020204" pitchFamily="34" charset="0"/>
                <a:cs typeface="Arial" panose="020B0604020202020204" pitchFamily="34" charset="0"/>
              </a:rPr>
              <a:t>. </a:t>
            </a:r>
            <a:endParaRPr lang="en-US" sz="8800" smtClean="0">
              <a:latin typeface="Arial" panose="020B0604020202020204" pitchFamily="34" charset="0"/>
              <a:cs typeface="Arial" panose="020B0604020202020204" pitchFamily="34" charset="0"/>
            </a:endParaRPr>
          </a:p>
          <a:p>
            <a:pPr>
              <a:spcBef>
                <a:spcPts val="600"/>
              </a:spcBef>
            </a:pPr>
            <a:endParaRPr lang="en-US" sz="3200" smtClean="0">
              <a:latin typeface="Arial" panose="020B0604020202020204" pitchFamily="34" charset="0"/>
              <a:cs typeface="Arial" panose="020B0604020202020204" pitchFamily="34" charset="0"/>
            </a:endParaRPr>
          </a:p>
          <a:p>
            <a:pPr marL="0" indent="0">
              <a:spcBef>
                <a:spcPts val="600"/>
              </a:spcBef>
              <a:buNone/>
            </a:pPr>
            <a:r>
              <a:rPr lang="en-US" sz="8800">
                <a:latin typeface="Arial" panose="020B0604020202020204" pitchFamily="34" charset="0"/>
                <a:cs typeface="Arial" panose="020B0604020202020204" pitchFamily="34" charset="0"/>
              </a:rPr>
              <a:t>Kompetensi Pustakawan</a:t>
            </a:r>
          </a:p>
          <a:p>
            <a:pPr marL="0" indent="0">
              <a:spcBef>
                <a:spcPts val="600"/>
              </a:spcBef>
              <a:buNone/>
            </a:pPr>
            <a:r>
              <a:rPr lang="en-US" sz="8800">
                <a:latin typeface="Arial" panose="020B0604020202020204" pitchFamily="34" charset="0"/>
                <a:cs typeface="Arial" panose="020B0604020202020204" pitchFamily="34" charset="0"/>
              </a:rPr>
              <a:t>Berdasarkan pengertian dari Kamus Besar Bahasa Indonesia (2013), istilah kompetensi merupakan kemampuan menguasai bahasa, kecakapan seseorang dalam melakukan suatu pekerjaan, cakap dalam berkarya. </a:t>
            </a:r>
          </a:p>
          <a:p>
            <a:pPr marL="0" indent="0">
              <a:spcBef>
                <a:spcPts val="600"/>
              </a:spcBef>
              <a:buNone/>
            </a:pPr>
            <a:r>
              <a:rPr lang="en-US" sz="8800" smtClean="0">
                <a:latin typeface="Arial" panose="020B0604020202020204" pitchFamily="34" charset="0"/>
                <a:cs typeface="Arial" panose="020B0604020202020204" pitchFamily="34" charset="0"/>
              </a:rPr>
              <a:t>Permenpan </a:t>
            </a:r>
            <a:r>
              <a:rPr lang="en-US" sz="8800">
                <a:latin typeface="Arial" panose="020B0604020202020204" pitchFamily="34" charset="0"/>
                <a:cs typeface="Arial" panose="020B0604020202020204" pitchFamily="34" charset="0"/>
              </a:rPr>
              <a:t>RB Nomor 9 Tahun 2014, maka pustakawan tingkat ahli dituntut untuk menyertakan unsur kegiatan di bidang penulisan. Oleh karena itu</a:t>
            </a:r>
            <a:r>
              <a:rPr lang="en-US" sz="8800">
                <a:latin typeface="Arial" panose="020B0604020202020204" pitchFamily="34" charset="0"/>
                <a:cs typeface="Arial" panose="020B0604020202020204" pitchFamily="34" charset="0"/>
              </a:rPr>
              <a:t>, </a:t>
            </a:r>
            <a:r>
              <a:rPr lang="en-US" sz="8800" smtClean="0">
                <a:latin typeface="Arial" panose="020B0604020202020204" pitchFamily="34" charset="0"/>
                <a:cs typeface="Arial" panose="020B0604020202020204" pitchFamily="34" charset="0"/>
              </a:rPr>
              <a:t>pustakawan </a:t>
            </a:r>
            <a:r>
              <a:rPr lang="en-US" sz="8800">
                <a:latin typeface="Arial" panose="020B0604020202020204" pitchFamily="34" charset="0"/>
                <a:cs typeface="Arial" panose="020B0604020202020204" pitchFamily="34" charset="0"/>
              </a:rPr>
              <a:t>tingkat </a:t>
            </a:r>
            <a:r>
              <a:rPr lang="en-US" sz="8800">
                <a:latin typeface="Arial" panose="020B0604020202020204" pitchFamily="34" charset="0"/>
                <a:cs typeface="Arial" panose="020B0604020202020204" pitchFamily="34" charset="0"/>
              </a:rPr>
              <a:t>ahli </a:t>
            </a:r>
            <a:r>
              <a:rPr lang="en-US" sz="8800" smtClean="0">
                <a:latin typeface="Arial" panose="020B0604020202020204" pitchFamily="34" charset="0"/>
                <a:cs typeface="Arial" panose="020B0604020202020204" pitchFamily="34" charset="0"/>
              </a:rPr>
              <a:t>diharapkan mengikuti </a:t>
            </a:r>
            <a:r>
              <a:rPr lang="en-US" sz="8800">
                <a:latin typeface="Arial" panose="020B0604020202020204" pitchFamily="34" charset="0"/>
                <a:cs typeface="Arial" panose="020B0604020202020204" pitchFamily="34" charset="0"/>
              </a:rPr>
              <a:t>kegiatan semacam seminar atau workshop dapat dijadikan tahapan mengasah keterampilan menulis makalah</a:t>
            </a:r>
            <a:r>
              <a:rPr lang="en-US" sz="8800">
                <a:latin typeface="Arial" panose="020B0604020202020204" pitchFamily="34" charset="0"/>
                <a:cs typeface="Arial" panose="020B0604020202020204" pitchFamily="34" charset="0"/>
              </a:rPr>
              <a:t>. </a:t>
            </a:r>
            <a:endParaRPr lang="en-US" sz="8800" smtClean="0"/>
          </a:p>
          <a:p>
            <a:endParaRPr lang="en-US"/>
          </a:p>
          <a:p>
            <a:endParaRPr lang="en-US"/>
          </a:p>
        </p:txBody>
      </p:sp>
    </p:spTree>
    <p:extLst>
      <p:ext uri="{BB962C8B-B14F-4D97-AF65-F5344CB8AC3E}">
        <p14:creationId xmlns:p14="http://schemas.microsoft.com/office/powerpoint/2010/main" val="102565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304800"/>
            <a:ext cx="7696201" cy="609600"/>
          </a:xfrm>
        </p:spPr>
        <p:txBody>
          <a:bodyPr>
            <a:normAutofit fontScale="90000"/>
          </a:bodyPr>
          <a:lstStyle/>
          <a:p>
            <a:pPr algn="ctr"/>
            <a:r>
              <a:rPr lang="en-US">
                <a:solidFill>
                  <a:schemeClr val="tx1"/>
                </a:solidFill>
              </a:rPr>
              <a:t>HASIL DAN PEMBAHASAN</a:t>
            </a:r>
            <a:r>
              <a:rPr lang="en-US"/>
              <a:t/>
            </a:r>
            <a:br>
              <a:rPr lang="en-US"/>
            </a:br>
            <a:endParaRPr lang="en-US"/>
          </a:p>
        </p:txBody>
      </p:sp>
      <p:sp>
        <p:nvSpPr>
          <p:cNvPr id="3" name="Content Placeholder 2"/>
          <p:cNvSpPr>
            <a:spLocks noGrp="1"/>
          </p:cNvSpPr>
          <p:nvPr>
            <p:ph idx="1"/>
          </p:nvPr>
        </p:nvSpPr>
        <p:spPr>
          <a:xfrm>
            <a:off x="609598" y="1143000"/>
            <a:ext cx="8229602" cy="5410200"/>
          </a:xfrm>
        </p:spPr>
        <p:txBody>
          <a:bodyPr>
            <a:normAutofit fontScale="92500" lnSpcReduction="20000"/>
          </a:bodyPr>
          <a:lstStyle/>
          <a:p>
            <a:r>
              <a:rPr lang="en-US"/>
              <a:t>Peran Serta dalam Call For Paper        </a:t>
            </a:r>
          </a:p>
          <a:p>
            <a:r>
              <a:rPr lang="en-US"/>
              <a:t>Saat ini telah menjamur kegiatan yang disertai dengan mengundang pemakalah atau dengan istilah call for paper. Kegiatan ini merupakan kegiatan yang sangat apresiatif guna membangun branding seorang pustakawan agar secara bertahap berkompeten dalam bidang menulis. Selama ini pustakawan yang menulis masih belum bisa dikatakan banyak. Bahkan ada kecenderungan pustakawan yang menulis dikarenakan memenuhi syarat akan naik pangkat, mengikuti lomba pustakawan berprestasi, sarana melatih kemampuan diri, juga menambah wawasan pengetahuan. Menulis itu berbagi, berbagi ilmu, berbagi pengetahuan. Berbagi inilah yang kadang masih dirasa sayang, merasa ilmu susah didapat. Mengapa harus dibagikan. </a:t>
            </a:r>
          </a:p>
          <a:p>
            <a:r>
              <a:rPr lang="en-US"/>
              <a:t>Beberapa kegiatan seminar dengan mengundang peserta pemakalah seperti yang pernah diadakan oleh STAIN Kediri, Perpustakaan UNAIR, Prodi perpustakaan Universitas Malang, Universitas Padjadjaran Bandung, Universitas Islam Indonesia Yogyakarta, Rakernas IPI, dan masih banyak lagi intansi atau perpustakaan perguruan tinggi yang mengadakan kegiatan serupa.</a:t>
            </a:r>
          </a:p>
          <a:p>
            <a:endParaRPr lang="en-US"/>
          </a:p>
        </p:txBody>
      </p:sp>
    </p:spTree>
    <p:extLst>
      <p:ext uri="{BB962C8B-B14F-4D97-AF65-F5344CB8AC3E}">
        <p14:creationId xmlns:p14="http://schemas.microsoft.com/office/powerpoint/2010/main" val="1666272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228600"/>
            <a:ext cx="7592490" cy="609600"/>
          </a:xfrm>
        </p:spPr>
        <p:txBody>
          <a:bodyPr/>
          <a:lstStyle/>
          <a:p>
            <a:pPr algn="ctr"/>
            <a:r>
              <a:rPr lang="en-US" sz="2800" smtClean="0"/>
              <a:t>Strategi </a:t>
            </a:r>
            <a:r>
              <a:rPr lang="en-US" sz="2800"/>
              <a:t>Peran Serta dalam Call For Paper        </a:t>
            </a:r>
            <a:br>
              <a:rPr lang="en-US" sz="2800"/>
            </a:br>
            <a:endParaRPr lang="en-US" sz="2800"/>
          </a:p>
        </p:txBody>
      </p:sp>
      <p:sp>
        <p:nvSpPr>
          <p:cNvPr id="3" name="Content Placeholder 2"/>
          <p:cNvSpPr>
            <a:spLocks noGrp="1"/>
          </p:cNvSpPr>
          <p:nvPr>
            <p:ph idx="1"/>
          </p:nvPr>
        </p:nvSpPr>
        <p:spPr>
          <a:xfrm>
            <a:off x="484710" y="990600"/>
            <a:ext cx="8125890" cy="5257807"/>
          </a:xfrm>
        </p:spPr>
        <p:txBody>
          <a:bodyPr>
            <a:normAutofit lnSpcReduction="10000"/>
          </a:bodyPr>
          <a:lstStyle/>
          <a:p>
            <a:r>
              <a:rPr lang="en-US" sz="2400" smtClean="0"/>
              <a:t>1</a:t>
            </a:r>
            <a:r>
              <a:rPr lang="en-US" sz="2400"/>
              <a:t>.	Menelusur kegiatan kepustakawanan melalui pertemanan, kolega, organisasi.</a:t>
            </a:r>
          </a:p>
          <a:p>
            <a:r>
              <a:rPr lang="en-US" sz="2400"/>
              <a:t>2.	Catat tanggal dan waktu penting</a:t>
            </a:r>
          </a:p>
          <a:p>
            <a:r>
              <a:rPr lang="en-US" sz="2400"/>
              <a:t>3.	Pahami tema yang diminta</a:t>
            </a:r>
          </a:p>
          <a:p>
            <a:r>
              <a:rPr lang="en-US" sz="2400"/>
              <a:t>4.	Mencari referensi yang sesuai</a:t>
            </a:r>
          </a:p>
          <a:p>
            <a:r>
              <a:rPr lang="en-US" sz="2400"/>
              <a:t>5.	Buatlah alternatif judul atau topik</a:t>
            </a:r>
          </a:p>
          <a:p>
            <a:r>
              <a:rPr lang="en-US" sz="2400"/>
              <a:t>6.	Konsultasikan selalu dengan pihak  panitia call for paper</a:t>
            </a:r>
          </a:p>
          <a:p>
            <a:r>
              <a:rPr lang="en-US" sz="2400"/>
              <a:t>7.	Perhatikan dan catat ketentuan-ketentuan penulisan</a:t>
            </a:r>
          </a:p>
          <a:p>
            <a:r>
              <a:rPr lang="en-US" sz="2400"/>
              <a:t>8.	Susun sesuai waktu dan cara yang ditetapkan</a:t>
            </a:r>
          </a:p>
          <a:p>
            <a:r>
              <a:rPr lang="en-US" sz="2400"/>
              <a:t>9.	Serahkn hasil sesuai kemampuan</a:t>
            </a:r>
          </a:p>
          <a:p>
            <a:endParaRPr lang="en-US"/>
          </a:p>
        </p:txBody>
      </p:sp>
    </p:spTree>
    <p:extLst>
      <p:ext uri="{BB962C8B-B14F-4D97-AF65-F5344CB8AC3E}">
        <p14:creationId xmlns:p14="http://schemas.microsoft.com/office/powerpoint/2010/main" val="1688476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228600"/>
            <a:ext cx="7391401" cy="609600"/>
          </a:xfrm>
        </p:spPr>
        <p:txBody>
          <a:bodyPr>
            <a:normAutofit fontScale="90000"/>
          </a:bodyPr>
          <a:lstStyle/>
          <a:p>
            <a:pPr algn="ctr"/>
            <a:r>
              <a:rPr lang="en-US">
                <a:solidFill>
                  <a:schemeClr val="tx1"/>
                </a:solidFill>
              </a:rPr>
              <a:t>KESIMPULAN</a:t>
            </a:r>
            <a:r>
              <a:rPr lang="en-US"/>
              <a:t/>
            </a:r>
            <a:br>
              <a:rPr lang="en-US"/>
            </a:br>
            <a:endParaRPr lang="en-US"/>
          </a:p>
        </p:txBody>
      </p:sp>
      <p:sp>
        <p:nvSpPr>
          <p:cNvPr id="3" name="Content Placeholder 2"/>
          <p:cNvSpPr>
            <a:spLocks noGrp="1"/>
          </p:cNvSpPr>
          <p:nvPr>
            <p:ph idx="1"/>
          </p:nvPr>
        </p:nvSpPr>
        <p:spPr>
          <a:xfrm>
            <a:off x="381000" y="838200"/>
            <a:ext cx="8534400" cy="5638800"/>
          </a:xfrm>
        </p:spPr>
        <p:txBody>
          <a:bodyPr>
            <a:noAutofit/>
          </a:bodyPr>
          <a:lstStyle/>
          <a:p>
            <a:r>
              <a:rPr lang="en-US" sz="2200"/>
              <a:t>Keikutsertaan pustakawan dalam </a:t>
            </a:r>
            <a:r>
              <a:rPr lang="en-US" sz="2200"/>
              <a:t>kegiatan </a:t>
            </a:r>
            <a:r>
              <a:rPr lang="en-US" sz="2200" smtClean="0"/>
              <a:t>call </a:t>
            </a:r>
            <a:r>
              <a:rPr lang="en-US" sz="2200"/>
              <a:t>for paper dapat mengasah keterampilan menulis pustakawan sekaligus sebagai ajang kompetisi meningkatkan branding pustakawan penulis maupun branding perpustakaan</a:t>
            </a:r>
            <a:r>
              <a:rPr lang="en-US" sz="2200"/>
              <a:t>. </a:t>
            </a:r>
            <a:endParaRPr lang="en-US" sz="2200" smtClean="0"/>
          </a:p>
          <a:p>
            <a:r>
              <a:rPr lang="en-US" sz="2200" smtClean="0"/>
              <a:t>Call </a:t>
            </a:r>
            <a:r>
              <a:rPr lang="en-US" sz="2200"/>
              <a:t>for paper dapat membentuk pustakawan menjadi sosok yang berkompeten dalam bidang menulis maupun public speaking. Hal ini dikarenakan peran serta dalam call for paper berarti menampilkan diri sebagai profesi seorang pustakawan yang berkompeten di bidang menulis. Ditambahkan lagi, kegiatan untuk menyampaikan makalah dengan presentasi atas naskah yang dibuat</a:t>
            </a:r>
            <a:r>
              <a:rPr lang="en-US" sz="2200"/>
              <a:t>. </a:t>
            </a:r>
            <a:endParaRPr lang="en-US" sz="2200" smtClean="0"/>
          </a:p>
          <a:p>
            <a:r>
              <a:rPr lang="en-US" sz="2200" smtClean="0"/>
              <a:t>Keikutsertaan </a:t>
            </a:r>
            <a:r>
              <a:rPr lang="en-US" sz="2200"/>
              <a:t>pustakawan dalam kegiatan dengan call for paper cenderung </a:t>
            </a:r>
            <a:r>
              <a:rPr lang="en-US" sz="2200"/>
              <a:t>membawa </a:t>
            </a:r>
            <a:r>
              <a:rPr lang="en-US" sz="2200" smtClean="0"/>
              <a:t>dampak </a:t>
            </a:r>
            <a:r>
              <a:rPr lang="en-US" sz="2200"/>
              <a:t>positif bagi pustakawan terutama dengan potensi menulis dan berkomunikasi.</a:t>
            </a:r>
            <a:endParaRPr lang="en-US" sz="2200"/>
          </a:p>
        </p:txBody>
      </p:sp>
    </p:spTree>
    <p:extLst>
      <p:ext uri="{BB962C8B-B14F-4D97-AF65-F5344CB8AC3E}">
        <p14:creationId xmlns:p14="http://schemas.microsoft.com/office/powerpoint/2010/main" val="4234467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30595" y="762000"/>
            <a:ext cx="6032205" cy="4648200"/>
          </a:xfrm>
        </p:spPr>
        <p:txBody>
          <a:bodyPr/>
          <a:lstStyle/>
          <a:p>
            <a:pPr algn="ctr"/>
            <a:r>
              <a:rPr lang="en-US" sz="6000" smtClean="0">
                <a:ln>
                  <a:solidFill>
                    <a:schemeClr val="tx1">
                      <a:lumMod val="95000"/>
                      <a:lumOff val="5000"/>
                    </a:schemeClr>
                  </a:solidFill>
                </a:ln>
                <a:solidFill>
                  <a:schemeClr val="tx1"/>
                </a:solidFill>
                <a:latin typeface="Constantia" panose="02030602050306030303" pitchFamily="18" charset="0"/>
              </a:rPr>
              <a:t>SALAM </a:t>
            </a:r>
            <a:r>
              <a:rPr lang="en-US" sz="6000" smtClean="0">
                <a:ln>
                  <a:solidFill>
                    <a:schemeClr val="tx1">
                      <a:lumMod val="95000"/>
                      <a:lumOff val="5000"/>
                    </a:schemeClr>
                  </a:solidFill>
                </a:ln>
                <a:solidFill>
                  <a:schemeClr val="tx1"/>
                </a:solidFill>
                <a:latin typeface="Constantia" panose="02030602050306030303" pitchFamily="18" charset="0"/>
              </a:rPr>
              <a:t>literasi</a:t>
            </a:r>
            <a:r>
              <a:rPr lang="en-US" sz="6000" smtClean="0">
                <a:ln>
                  <a:solidFill>
                    <a:schemeClr val="tx1">
                      <a:lumMod val="95000"/>
                      <a:lumOff val="5000"/>
                    </a:schemeClr>
                  </a:solidFill>
                </a:ln>
                <a:solidFill>
                  <a:schemeClr val="tx1"/>
                </a:solidFill>
                <a:latin typeface="Constantia" panose="02030602050306030303" pitchFamily="18" charset="0"/>
              </a:rPr>
              <a:t/>
            </a:r>
            <a:br>
              <a:rPr lang="en-US" sz="6000" smtClean="0">
                <a:ln>
                  <a:solidFill>
                    <a:schemeClr val="tx1">
                      <a:lumMod val="95000"/>
                      <a:lumOff val="5000"/>
                    </a:schemeClr>
                  </a:solidFill>
                </a:ln>
                <a:solidFill>
                  <a:schemeClr val="tx1"/>
                </a:solidFill>
                <a:latin typeface="Constantia" panose="02030602050306030303" pitchFamily="18" charset="0"/>
              </a:rPr>
            </a:br>
            <a:r>
              <a:rPr lang="en-US" sz="7200" smtClean="0">
                <a:ln>
                  <a:solidFill>
                    <a:schemeClr val="tx1">
                      <a:lumMod val="95000"/>
                      <a:lumOff val="5000"/>
                    </a:schemeClr>
                  </a:solidFill>
                </a:ln>
                <a:solidFill>
                  <a:schemeClr val="tx1"/>
                </a:solidFill>
                <a:latin typeface="Constantia" panose="02030602050306030303" pitchFamily="18" charset="0"/>
              </a:rPr>
              <a:t>dan</a:t>
            </a:r>
            <a:br>
              <a:rPr lang="en-US" sz="7200" smtClean="0">
                <a:ln>
                  <a:solidFill>
                    <a:schemeClr val="tx1">
                      <a:lumMod val="95000"/>
                      <a:lumOff val="5000"/>
                    </a:schemeClr>
                  </a:solidFill>
                </a:ln>
                <a:solidFill>
                  <a:schemeClr val="tx1"/>
                </a:solidFill>
                <a:latin typeface="Constantia" panose="02030602050306030303" pitchFamily="18" charset="0"/>
              </a:rPr>
            </a:br>
            <a:r>
              <a:rPr lang="id-ID" sz="7200" smtClean="0">
                <a:ln>
                  <a:solidFill>
                    <a:schemeClr val="tx1">
                      <a:lumMod val="95000"/>
                      <a:lumOff val="5000"/>
                    </a:schemeClr>
                  </a:solidFill>
                </a:ln>
                <a:solidFill>
                  <a:schemeClr val="tx1"/>
                </a:solidFill>
                <a:latin typeface="Constantia" panose="02030602050306030303" pitchFamily="18" charset="0"/>
              </a:rPr>
              <a:t>Terima </a:t>
            </a:r>
            <a:r>
              <a:rPr lang="id-ID" sz="7200" dirty="0" smtClean="0">
                <a:ln>
                  <a:solidFill>
                    <a:schemeClr val="tx1">
                      <a:lumMod val="95000"/>
                      <a:lumOff val="5000"/>
                    </a:schemeClr>
                  </a:solidFill>
                </a:ln>
                <a:solidFill>
                  <a:schemeClr val="tx1"/>
                </a:solidFill>
                <a:latin typeface="Constantia" panose="02030602050306030303" pitchFamily="18" charset="0"/>
              </a:rPr>
              <a:t>kasih</a:t>
            </a:r>
            <a:endParaRPr lang="id-ID" sz="7200" dirty="0">
              <a:ln>
                <a:solidFill>
                  <a:schemeClr val="tx1">
                    <a:lumMod val="95000"/>
                    <a:lumOff val="5000"/>
                  </a:schemeClr>
                </a:solidFill>
              </a:ln>
              <a:solidFill>
                <a:schemeClr val="tx1"/>
              </a:solidFill>
              <a:latin typeface="Constantia" panose="02030602050306030303" pitchFamily="18" charset="0"/>
            </a:endParaRPr>
          </a:p>
        </p:txBody>
      </p:sp>
    </p:spTree>
    <p:extLst>
      <p:ext uri="{BB962C8B-B14F-4D97-AF65-F5344CB8AC3E}">
        <p14:creationId xmlns:p14="http://schemas.microsoft.com/office/powerpoint/2010/main" val="61954276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4196</TotalTime>
  <Words>558</Words>
  <Application>Microsoft Office PowerPoint</Application>
  <PresentationFormat>On-screen Show (4:3)</PresentationFormat>
  <Paragraphs>36</Paragraphs>
  <Slides>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Anna</vt:lpstr>
      <vt:lpstr>Arial</vt:lpstr>
      <vt:lpstr>Calibri</vt:lpstr>
      <vt:lpstr>Candara</vt:lpstr>
      <vt:lpstr>Century Gothic</vt:lpstr>
      <vt:lpstr>Constantia</vt:lpstr>
      <vt:lpstr>Tahoma</vt:lpstr>
      <vt:lpstr>Wingdings 3</vt:lpstr>
      <vt:lpstr>Ion</vt:lpstr>
      <vt:lpstr>         Strategi Meningkatkan Kompetensi Menulis Pustakawan Melalui Peran Serta dalam Call For Paper: studi kasus</vt:lpstr>
      <vt:lpstr>ABSTRAK </vt:lpstr>
      <vt:lpstr>PERMASALAHAN</vt:lpstr>
      <vt:lpstr>TINJAUAN PUSTAKA</vt:lpstr>
      <vt:lpstr>HASIL DAN PEMBAHASAN </vt:lpstr>
      <vt:lpstr>Strategi Peran Serta dalam Call For Paper         </vt:lpstr>
      <vt:lpstr>KESIMPULAN </vt:lpstr>
      <vt:lpstr>SALAM literasi dan Terima kasih</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  SKILL DALAM  MENINGKATKAN MUTU PERPUSTAKAAN</dc:title>
  <dc:creator>YUYUM HENDRANINGRUM</dc:creator>
  <cp:lastModifiedBy>pengguna</cp:lastModifiedBy>
  <cp:revision>152</cp:revision>
  <cp:lastPrinted>2015-12-28T16:38:03Z</cp:lastPrinted>
  <dcterms:created xsi:type="dcterms:W3CDTF">2015-12-28T12:25:31Z</dcterms:created>
  <dcterms:modified xsi:type="dcterms:W3CDTF">2018-04-29T21:43:41Z</dcterms:modified>
</cp:coreProperties>
</file>